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97" r:id="rId2"/>
  </p:sldMasterIdLst>
  <p:notesMasterIdLst>
    <p:notesMasterId r:id="rId49"/>
  </p:notesMasterIdLst>
  <p:sldIdLst>
    <p:sldId id="375" r:id="rId3"/>
    <p:sldId id="510" r:id="rId4"/>
    <p:sldId id="567" r:id="rId5"/>
    <p:sldId id="543" r:id="rId6"/>
    <p:sldId id="568" r:id="rId7"/>
    <p:sldId id="569" r:id="rId8"/>
    <p:sldId id="570" r:id="rId9"/>
    <p:sldId id="571" r:id="rId10"/>
    <p:sldId id="572" r:id="rId11"/>
    <p:sldId id="573" r:id="rId12"/>
    <p:sldId id="574" r:id="rId13"/>
    <p:sldId id="575" r:id="rId14"/>
    <p:sldId id="577" r:id="rId15"/>
    <p:sldId id="578" r:id="rId16"/>
    <p:sldId id="519" r:id="rId17"/>
    <p:sldId id="523" r:id="rId18"/>
    <p:sldId id="581" r:id="rId19"/>
    <p:sldId id="547" r:id="rId20"/>
    <p:sldId id="603" r:id="rId21"/>
    <p:sldId id="525" r:id="rId22"/>
    <p:sldId id="602" r:id="rId23"/>
    <p:sldId id="599" r:id="rId24"/>
    <p:sldId id="600" r:id="rId25"/>
    <p:sldId id="601" r:id="rId26"/>
    <p:sldId id="527" r:id="rId27"/>
    <p:sldId id="528" r:id="rId28"/>
    <p:sldId id="529" r:id="rId29"/>
    <p:sldId id="582" r:id="rId30"/>
    <p:sldId id="583" r:id="rId31"/>
    <p:sldId id="585" r:id="rId32"/>
    <p:sldId id="549" r:id="rId33"/>
    <p:sldId id="604" r:id="rId34"/>
    <p:sldId id="596" r:id="rId35"/>
    <p:sldId id="594" r:id="rId36"/>
    <p:sldId id="593" r:id="rId37"/>
    <p:sldId id="605" r:id="rId38"/>
    <p:sldId id="557" r:id="rId39"/>
    <p:sldId id="606" r:id="rId40"/>
    <p:sldId id="607" r:id="rId41"/>
    <p:sldId id="608" r:id="rId42"/>
    <p:sldId id="609" r:id="rId43"/>
    <p:sldId id="564" r:id="rId44"/>
    <p:sldId id="565" r:id="rId45"/>
    <p:sldId id="610" r:id="rId46"/>
    <p:sldId id="566" r:id="rId47"/>
    <p:sldId id="488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CA2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5764" autoAdjust="0"/>
  </p:normalViewPr>
  <p:slideViewPr>
    <p:cSldViewPr>
      <p:cViewPr varScale="1">
        <p:scale>
          <a:sx n="73" d="100"/>
          <a:sy n="73" d="100"/>
        </p:scale>
        <p:origin x="1685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8859A-9CDD-4EDE-A686-889244D64B7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3D282-23E4-4684-A234-A5C5E2C36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990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3D282-23E4-4684-A234-A5C5E2C36C4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39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5" name="Picture 5" descr="main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5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06" y="5703619"/>
            <a:ext cx="1827552" cy="46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3" y="1124744"/>
            <a:ext cx="3263840" cy="632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176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4124-9DCB-4FAB-944A-C672BDAB4D13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BEA20A-3934-4ED9-96D2-99E484AB032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132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EDE7-589A-46C6-ACA4-BE97FA6D4316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51976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83A6-6023-4FDA-9C89-4EC34C8766AB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42684D-3A6E-49E1-911A-2D55C173C99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137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76E9D-0630-4A8A-9B4C-058D386886CA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8ED40B-36D9-4367-A432-A83DF8F9718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3959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33392-68D7-4173-91A8-C4D6BC179440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28390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AEEA-BDE9-4A7D-8343-84A9F067E5F3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558949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DF2DF-9593-4EAF-9926-6F02A56BE2A1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355064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C70A-9F23-485C-A1A9-3344D06EB0B1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0213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 algn="l">
              <a:defRPr sz="28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5217444"/>
          </a:xfrm>
          <a:prstGeom prst="rect">
            <a:avLst/>
          </a:prstGeom>
        </p:spPr>
        <p:txBody>
          <a:bodyPr/>
          <a:lstStyle>
            <a:lvl1pPr marL="180975" indent="-180975">
              <a:defRPr sz="1800">
                <a:latin typeface="맑은 고딕" pitchFamily="50" charset="-127"/>
                <a:ea typeface="맑은 고딕" pitchFamily="50" charset="-127"/>
              </a:defRPr>
            </a:lvl1pPr>
            <a:lvl2pPr marL="450850" indent="-184150"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715963" indent="-180975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896938" indent="-180975">
              <a:defRPr sz="1200">
                <a:latin typeface="맑은 고딕" pitchFamily="50" charset="-127"/>
                <a:ea typeface="맑은 고딕" pitchFamily="50" charset="-127"/>
              </a:defRPr>
            </a:lvl4pPr>
            <a:lvl5pPr marL="1081088" indent="-228600"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3045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089C3F8-29A4-46A8-8B98-B9547BAB9E9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760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 algn="l">
              <a:defRPr sz="28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33BEA20A-3934-4ED9-96D2-99E484AB032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908721"/>
            <a:ext cx="4042792" cy="5217444"/>
          </a:xfrm>
          <a:prstGeom prst="rect">
            <a:avLst/>
          </a:prstGeom>
        </p:spPr>
        <p:txBody>
          <a:bodyPr/>
          <a:lstStyle>
            <a:lvl1pPr marL="180975" indent="-180975">
              <a:defRPr sz="1800">
                <a:latin typeface="맑은 고딕" pitchFamily="50" charset="-127"/>
                <a:ea typeface="맑은 고딕" pitchFamily="50" charset="-127"/>
              </a:defRPr>
            </a:lvl1pPr>
            <a:lvl2pPr marL="450850" indent="-184150"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715963" indent="-180975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896938" indent="-180975">
              <a:defRPr sz="1200">
                <a:latin typeface="맑은 고딕" pitchFamily="50" charset="-127"/>
                <a:ea typeface="맑은 고딕" pitchFamily="50" charset="-127"/>
              </a:defRPr>
            </a:lvl4pPr>
            <a:lvl5pPr marL="1081088" indent="-228600"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4644008" y="908721"/>
            <a:ext cx="4042792" cy="5217444"/>
          </a:xfrm>
          <a:prstGeom prst="rect">
            <a:avLst/>
          </a:prstGeom>
        </p:spPr>
        <p:txBody>
          <a:bodyPr/>
          <a:lstStyle>
            <a:lvl1pPr marL="180975" indent="-180975">
              <a:defRPr sz="1800">
                <a:latin typeface="맑은 고딕" pitchFamily="50" charset="-127"/>
                <a:ea typeface="맑은 고딕" pitchFamily="50" charset="-127"/>
              </a:defRPr>
            </a:lvl1pPr>
            <a:lvl2pPr marL="450850" indent="-184150"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715963" indent="-180975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896938" indent="-180975">
              <a:defRPr sz="1200">
                <a:latin typeface="맑은 고딕" pitchFamily="50" charset="-127"/>
                <a:ea typeface="맑은 고딕" pitchFamily="50" charset="-127"/>
              </a:defRPr>
            </a:lvl4pPr>
            <a:lvl5pPr marL="1081088" indent="-228600"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5465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1E42684D-3A6E-49E1-911A-2D55C173C99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98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ED40B-36D9-4367-A432-A83DF8F971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4243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>
            <a:normAutofit/>
          </a:bodyPr>
          <a:lstStyle>
            <a:lvl1pPr>
              <a:defRPr sz="4000" baseline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B77A-A5D3-40CA-B02F-CB4028C74DE7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1371600"/>
            <a:ext cx="2339975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339975" y="1371600"/>
            <a:ext cx="2339975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572000" y="1371600"/>
            <a:ext cx="2339975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804025" y="1371600"/>
            <a:ext cx="2339975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9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84238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19200"/>
            <a:ext cx="8229600" cy="5029200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800" baseline="0">
                <a:latin typeface="Calibri" panose="020F0502020204030204" pitchFamily="34" charset="0"/>
                <a:ea typeface="+mn-ea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Char char="v"/>
              <a:defRPr sz="2400" baseline="0">
                <a:latin typeface="Calibri" panose="020F0502020204030204" pitchFamily="34" charset="0"/>
                <a:ea typeface="+mn-ea"/>
              </a:defRPr>
            </a:lvl2pPr>
            <a:lvl3pPr>
              <a:lnSpc>
                <a:spcPct val="110000"/>
              </a:lnSpc>
              <a:buClr>
                <a:schemeClr val="accent1"/>
              </a:buClr>
              <a:defRPr sz="2000" baseline="0">
                <a:latin typeface="Calibri" panose="020F0502020204030204" pitchFamily="34" charset="0"/>
                <a:ea typeface="+mn-ea"/>
              </a:defRPr>
            </a:lvl3pPr>
            <a:lvl4pPr>
              <a:lnSpc>
                <a:spcPct val="110000"/>
              </a:lnSpc>
              <a:buClr>
                <a:schemeClr val="accent1"/>
              </a:buClr>
              <a:defRPr sz="1800" baseline="0">
                <a:latin typeface="Calibri" panose="020F0502020204030204" pitchFamily="34" charset="0"/>
                <a:ea typeface="+mn-ea"/>
              </a:defRPr>
            </a:lvl4pPr>
            <a:lvl5pPr>
              <a:lnSpc>
                <a:spcPct val="110000"/>
              </a:lnSpc>
              <a:buClr>
                <a:schemeClr val="accent1"/>
              </a:buClr>
              <a:defRPr sz="1800" baseline="0">
                <a:latin typeface="Calibri" panose="020F0502020204030204" pitchFamily="34" charset="0"/>
                <a:ea typeface="+mn-ea"/>
              </a:defRPr>
            </a:lvl5pPr>
          </a:lstStyle>
          <a:p>
            <a:pPr lvl="0"/>
            <a:r>
              <a:rPr lang="en-US" altLang="ko-KR" dirty="0"/>
              <a:t> Click to edit Master text styles</a:t>
            </a:r>
          </a:p>
          <a:p>
            <a:pPr lvl="1"/>
            <a:r>
              <a:rPr lang="en-US" altLang="ko-KR" dirty="0"/>
              <a:t> Second level</a:t>
            </a:r>
          </a:p>
          <a:p>
            <a:pPr lvl="2"/>
            <a:r>
              <a:rPr lang="en-US" altLang="ko-KR" dirty="0"/>
              <a:t> Third level</a:t>
            </a:r>
          </a:p>
          <a:p>
            <a:pPr lvl="3"/>
            <a:r>
              <a:rPr lang="en-US" altLang="ko-KR" dirty="0"/>
              <a:t> Fourth level</a:t>
            </a:r>
          </a:p>
          <a:p>
            <a:pPr lvl="4"/>
            <a:r>
              <a:rPr lang="en-US" altLang="ko-KR" dirty="0"/>
              <a:t> 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ED73-C3B0-41CA-AAB7-5DCF3A94B034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66800"/>
            <a:ext cx="2339975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339975" y="1066800"/>
            <a:ext cx="2339975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572000" y="1066800"/>
            <a:ext cx="2339975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804025" y="1066800"/>
            <a:ext cx="2339975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8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262-3DE0-4696-B297-F02272480DDD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89C3F8-29A4-46A8-8B98-B9547BAB9E9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305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mbott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87122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10051" y="6581775"/>
            <a:ext cx="7239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rgbClr val="000066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52" name="Picture 7" descr="temto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53871"/>
            <a:ext cx="8353175" cy="9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89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91D1E-21F7-4849-A9A2-5D721B0B9104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249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3098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Lab7:</a:t>
            </a:r>
            <a:br>
              <a:rPr lang="en-US" altLang="ko-KR" dirty="0"/>
            </a:br>
            <a:r>
              <a:rPr lang="en-US" altLang="ko-KR" dirty="0" err="1"/>
              <a:t>SoC</a:t>
            </a:r>
            <a:r>
              <a:rPr lang="en-US" altLang="ko-KR" dirty="0"/>
              <a:t> Design Flow Using HLS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345704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/>
              <a:t>명지대학교 전자공학과</a:t>
            </a:r>
            <a:endParaRPr lang="en-US" altLang="ko-KR" dirty="0"/>
          </a:p>
          <a:p>
            <a:r>
              <a:rPr lang="ko-KR" altLang="en-US"/>
              <a:t>박 </a:t>
            </a:r>
            <a:r>
              <a:rPr lang="ko-KR" altLang="en-US" dirty="0"/>
              <a:t>상 윤</a:t>
            </a:r>
          </a:p>
        </p:txBody>
      </p:sp>
    </p:spTree>
    <p:extLst>
      <p:ext uri="{BB962C8B-B14F-4D97-AF65-F5344CB8AC3E}">
        <p14:creationId xmlns:p14="http://schemas.microsoft.com/office/powerpoint/2010/main" val="1595424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11572"/>
            <a:ext cx="6438900" cy="52197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Source Code </a:t>
            </a:r>
            <a:r>
              <a:rPr lang="ko-KR" altLang="en-US"/>
              <a:t>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950690" y="2996952"/>
            <a:ext cx="194421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99932" y="1450121"/>
            <a:ext cx="470653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Source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에서 마우스 우 클릭후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New File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adder5.cpp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입력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58" y="3138758"/>
            <a:ext cx="5078808" cy="3561003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sp>
        <p:nvSpPr>
          <p:cNvPr id="10" name="직사각형 9"/>
          <p:cNvSpPr/>
          <p:nvPr/>
        </p:nvSpPr>
        <p:spPr>
          <a:xfrm>
            <a:off x="4609188" y="5734099"/>
            <a:ext cx="100830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994944" y="6344920"/>
            <a:ext cx="947515" cy="31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34340" y="2705231"/>
            <a:ext cx="4249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파일이름으로 </a:t>
            </a:r>
            <a:r>
              <a:rPr lang="en-US" altLang="ko-KR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adder5.cpp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(5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더하는 덧셈기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43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34170"/>
            <a:ext cx="6591300" cy="5076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Source Code </a:t>
            </a:r>
            <a:r>
              <a:rPr lang="ko-KR" altLang="en-US"/>
              <a:t>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983884" y="3209751"/>
            <a:ext cx="1113556" cy="34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95736" y="2492896"/>
            <a:ext cx="3168352" cy="1440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39480" y="1910223"/>
            <a:ext cx="46805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생성한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adder5.cpp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에 아래의 코드 추가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0745" y="4230588"/>
            <a:ext cx="4896544" cy="23083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void adder5(int A[50], int B[50]) </a:t>
            </a: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  int i;</a:t>
            </a:r>
          </a:p>
          <a:p>
            <a:endParaRPr lang="en-US" altLang="ko-KR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  for(i = 0; i &lt; 50; i++){</a:t>
            </a: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    B[i] = A[i] + 5;</a:t>
            </a: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ko-KR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8802" y="4970304"/>
            <a:ext cx="261203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입력 배열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5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더해서 배열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B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출력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42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0000"/>
            <a:ext cx="6591300" cy="5086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Bench </a:t>
            </a:r>
            <a:r>
              <a:rPr lang="ko-KR" altLang="en-US"/>
              <a:t>추가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27584" y="3358711"/>
            <a:ext cx="2016224" cy="718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63" y="2838269"/>
            <a:ext cx="5354173" cy="3751443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sp>
        <p:nvSpPr>
          <p:cNvPr id="8" name="TextBox 7"/>
          <p:cNvSpPr txBox="1"/>
          <p:nvPr/>
        </p:nvSpPr>
        <p:spPr>
          <a:xfrm>
            <a:off x="3709382" y="1453970"/>
            <a:ext cx="5256584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Test Bench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에서 마우스 우 클릭후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New File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test_adder5.cpp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입력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55976" y="5589240"/>
            <a:ext cx="1190992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76256" y="6172380"/>
            <a:ext cx="947515" cy="4372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60" y="1146711"/>
            <a:ext cx="6443699" cy="5611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Bench </a:t>
            </a:r>
            <a:r>
              <a:rPr lang="ko-KR" altLang="en-US"/>
              <a:t>추가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1643608" y="2420888"/>
            <a:ext cx="105618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059832" y="1869001"/>
            <a:ext cx="2966145" cy="3713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5710410"/>
            <a:ext cx="462034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생성한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test_adder5.cpp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에 코드 추가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코드는 다음 페이지에서 복사해서 붙임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9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248574"/>
            <a:ext cx="2133600" cy="365125"/>
          </a:xfrm>
        </p:spPr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452686" y="80918"/>
            <a:ext cx="8424936" cy="674030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</a:t>
            </a:r>
          </a:p>
          <a:p>
            <a:endParaRPr lang="en-US" altLang="ko-KR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void adder5(int A[50], int B[50]);</a:t>
            </a:r>
          </a:p>
          <a:p>
            <a:endParaRPr lang="en-US" altLang="ko-KR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int i;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int A[50];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int B[50];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int C[50];</a:t>
            </a:r>
          </a:p>
          <a:p>
            <a:endParaRPr lang="en-US" altLang="ko-KR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printf("HLS Flow with Adder example\n");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//Put data into A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for(i=0; i &lt; 50; i++){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A[i] = i;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altLang="ko-KR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//Call the hardware function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adder5(A,B);</a:t>
            </a:r>
          </a:p>
          <a:p>
            <a:endParaRPr lang="en-US" altLang="ko-KR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//Run a software version of the hardware function to validate results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for(i=0; i &lt; 50; i++) {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C[i] = A[i] + 5;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altLang="ko-KR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//Compare results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for(i=0; i &lt; 50; i++){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if(B[i] != C[i]){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  printf("ERROR HW and SW results mismatch\n");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  return 1;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printf("Success HW and SW results match\n");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return 0;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오른쪽 중괄호 6"/>
          <p:cNvSpPr/>
          <p:nvPr/>
        </p:nvSpPr>
        <p:spPr>
          <a:xfrm>
            <a:off x="2987824" y="2356545"/>
            <a:ext cx="288032" cy="648072"/>
          </a:xfrm>
          <a:prstGeom prst="rightBrace">
            <a:avLst>
              <a:gd name="adj1" fmla="val 18254"/>
              <a:gd name="adj2" fmla="val 50000"/>
            </a:avLst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75856" y="251496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입력 배열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 테스트입력 넣음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7944" y="3969296"/>
            <a:ext cx="4775720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 simulation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실행시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: adder5.cpp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코드 이용해서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software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출력 생성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Synthesis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후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C/RTL Co-simulation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실행시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: HLS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생성된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RTL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디자인에 넣어서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hardware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출력 생성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979712" y="3537248"/>
            <a:ext cx="2088232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411760" y="4251078"/>
            <a:ext cx="2334210" cy="13619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45970" y="552459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Reference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출력 생성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en-US" altLang="ko-KR" b="1" u="sng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Golden data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534749" y="5169625"/>
            <a:ext cx="2769107" cy="10895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84409" y="6081287"/>
            <a:ext cx="332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Golden data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와 비교해서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다르면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error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출력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43516" y="1131815"/>
            <a:ext cx="612067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테스트 벤치의 소스코드를 꼭 이해해 보세요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23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C Simulation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755576" y="1412776"/>
            <a:ext cx="7200800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Run C Simulation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클릭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또는           클릭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Vivado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HLS Console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에 아래와 같은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message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가 나오면 정상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290" y="1441242"/>
            <a:ext cx="372846" cy="3431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8" y="2492896"/>
            <a:ext cx="7994702" cy="32391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51781" y="4365105"/>
            <a:ext cx="2966145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0" y="4185955"/>
            <a:ext cx="4291231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 메시지가 언제 출력이 되는지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test_adder5.cpp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해당 부분을 찾아보세요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88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89837"/>
            <a:ext cx="8474026" cy="40069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24" y="1412776"/>
            <a:ext cx="8474026" cy="40069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Synthesize the Design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 flipH="1">
            <a:off x="7135346" y="1828195"/>
            <a:ext cx="943280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4173246" y="1828195"/>
            <a:ext cx="364277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01600" y="172878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9500" y="168251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65270" y="3052669"/>
            <a:ext cx="38628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C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 RTL Design (Verilog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코드 생성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)  Synthesis(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합성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까지 한번에 실행됨</a:t>
            </a:r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22655" y="2187285"/>
            <a:ext cx="1080120" cy="7920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58" y="4049485"/>
            <a:ext cx="4924425" cy="1323975"/>
          </a:xfrm>
          <a:prstGeom prst="rect">
            <a:avLst/>
          </a:prstGeom>
          <a:ln w="28575">
            <a:solidFill>
              <a:srgbClr val="FF0000"/>
            </a:solidFill>
            <a:prstDash val="solid"/>
          </a:ln>
        </p:spPr>
      </p:pic>
      <p:sp>
        <p:nvSpPr>
          <p:cNvPr id="8" name="직사각형 7"/>
          <p:cNvSpPr/>
          <p:nvPr/>
        </p:nvSpPr>
        <p:spPr>
          <a:xfrm>
            <a:off x="2479270" y="475045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어떤 함수를 합성할 것인지 지정을 안 해 주어서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Error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메시지가 열림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105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12" y="2276872"/>
            <a:ext cx="6181725" cy="41338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Top Module </a:t>
            </a:r>
            <a:r>
              <a:rPr lang="ko-KR" altLang="en-US"/>
              <a:t>설정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608" y="1340768"/>
            <a:ext cx="7200800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 Project Settings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클릭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또는           클릭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아래와 같은 순서로 실행하여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top function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지정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340768"/>
            <a:ext cx="361185" cy="42138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58358" y="3051989"/>
            <a:ext cx="93610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02709" y="3184044"/>
            <a:ext cx="808434" cy="308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3266" y="299595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1072" y="293018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81" y="3591881"/>
            <a:ext cx="4714875" cy="2819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3559782" y="3851818"/>
            <a:ext cx="165618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3946" y="378441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35528" y="6009753"/>
            <a:ext cx="1081100" cy="364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58715" y="599191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89912" y="4399786"/>
            <a:ext cx="4774576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어떤 함수를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HLS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통하여 합성할 지 선택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 adder5.cpp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파일에 있는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adder5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 함수를 합성할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top function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으로 선택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672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Synthesis </a:t>
            </a:r>
            <a:r>
              <a:rPr lang="ko-KR" altLang="en-US" dirty="0"/>
              <a:t>결과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179512" y="5940569"/>
            <a:ext cx="6146234" cy="5847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</a:rPr>
              <a:t>50</a:t>
            </a:r>
            <a:r>
              <a:rPr lang="ko-KR" altLang="en-US" sz="1600" b="1">
                <a:solidFill>
                  <a:srgbClr val="FF0000"/>
                </a:solidFill>
              </a:rPr>
              <a:t>개 샘플을 갖는 어레이 입력 처리하는데 </a:t>
            </a:r>
            <a:r>
              <a:rPr lang="en-US" altLang="ko-KR" sz="1600" b="1">
                <a:solidFill>
                  <a:srgbClr val="FF0000"/>
                </a:solidFill>
              </a:rPr>
              <a:t>151 </a:t>
            </a:r>
            <a:r>
              <a:rPr lang="en-US" altLang="ko-KR" sz="1600" b="1" dirty="0">
                <a:solidFill>
                  <a:srgbClr val="FF0000"/>
                </a:solidFill>
              </a:rPr>
              <a:t>clock </a:t>
            </a:r>
            <a:r>
              <a:rPr lang="ko-KR" altLang="en-US" sz="1600" b="1" dirty="0">
                <a:solidFill>
                  <a:srgbClr val="FF0000"/>
                </a:solidFill>
              </a:rPr>
              <a:t>소모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600" b="1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600" b="1">
                <a:solidFill>
                  <a:srgbClr val="FF0000"/>
                </a:solidFill>
              </a:rPr>
              <a:t>1 sample </a:t>
            </a:r>
            <a:r>
              <a:rPr lang="ko-KR" altLang="en-US" sz="1600" b="1" dirty="0">
                <a:solidFill>
                  <a:srgbClr val="FF0000"/>
                </a:solidFill>
              </a:rPr>
              <a:t>처리하는데 </a:t>
            </a:r>
            <a:r>
              <a:rPr lang="en-US" altLang="ko-KR" sz="1600" b="1" dirty="0">
                <a:solidFill>
                  <a:srgbClr val="FF0000"/>
                </a:solidFill>
              </a:rPr>
              <a:t>3 </a:t>
            </a:r>
            <a:r>
              <a:rPr lang="en-US" altLang="ko-KR" sz="1600" b="1">
                <a:solidFill>
                  <a:srgbClr val="FF0000"/>
                </a:solidFill>
              </a:rPr>
              <a:t>clock </a:t>
            </a:r>
            <a:r>
              <a:rPr lang="ko-KR" altLang="en-US" sz="1600" b="1">
                <a:solidFill>
                  <a:srgbClr val="FF0000"/>
                </a:solidFill>
              </a:rPr>
              <a:t>정도 소모되었음을 </a:t>
            </a:r>
            <a:r>
              <a:rPr lang="ko-KR" altLang="en-US" sz="1600" b="1" dirty="0">
                <a:solidFill>
                  <a:srgbClr val="FF0000"/>
                </a:solidFill>
              </a:rPr>
              <a:t>알 수 있음</a:t>
            </a:r>
            <a:r>
              <a:rPr lang="en-US" altLang="ko-KR" sz="1600" b="1" dirty="0">
                <a:solidFill>
                  <a:srgbClr val="FF0000"/>
                </a:solidFill>
              </a:rPr>
              <a:t>.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60032" y="4490985"/>
            <a:ext cx="4176464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</a:rPr>
              <a:t>리소스</a:t>
            </a:r>
            <a:r>
              <a:rPr lang="en-US" altLang="ko-KR" sz="1600" b="1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사용량</a:t>
            </a:r>
            <a:r>
              <a:rPr lang="en-US" altLang="ko-KR" sz="1600" b="1" dirty="0">
                <a:solidFill>
                  <a:srgbClr val="FF0000"/>
                </a:solidFill>
              </a:rPr>
              <a:t>:</a:t>
            </a:r>
          </a:p>
          <a:p>
            <a:r>
              <a:rPr lang="en-US" altLang="ko-KR" sz="1600" b="1">
                <a:solidFill>
                  <a:srgbClr val="FF0000"/>
                </a:solidFill>
              </a:rPr>
              <a:t>Zedboard</a:t>
            </a:r>
            <a:r>
              <a:rPr lang="ko-KR" altLang="en-US" sz="1600" b="1">
                <a:solidFill>
                  <a:srgbClr val="FF0000"/>
                </a:solidFill>
              </a:rPr>
              <a:t>의 </a:t>
            </a:r>
            <a:r>
              <a:rPr lang="en-US" altLang="ko-KR" sz="1600" b="1">
                <a:solidFill>
                  <a:srgbClr val="FF0000"/>
                </a:solidFill>
              </a:rPr>
              <a:t>Zynq-SoC</a:t>
            </a:r>
            <a:r>
              <a:rPr lang="ko-KR" altLang="en-US" sz="1600" b="1">
                <a:solidFill>
                  <a:srgbClr val="FF0000"/>
                </a:solidFill>
              </a:rPr>
              <a:t>가 가지고 있는 </a:t>
            </a:r>
            <a:r>
              <a:rPr lang="en-US" altLang="ko-KR" sz="1600" b="1">
                <a:solidFill>
                  <a:srgbClr val="FF0000"/>
                </a:solidFill>
              </a:rPr>
              <a:t>F/F 106,400 </a:t>
            </a:r>
            <a:r>
              <a:rPr lang="ko-KR" altLang="en-US" sz="1600" b="1">
                <a:solidFill>
                  <a:srgbClr val="FF0000"/>
                </a:solidFill>
              </a:rPr>
              <a:t>중에 </a:t>
            </a:r>
            <a:r>
              <a:rPr lang="en-US" altLang="ko-KR" sz="1600" b="1">
                <a:solidFill>
                  <a:srgbClr val="FF0000"/>
                </a:solidFill>
              </a:rPr>
              <a:t>54</a:t>
            </a:r>
            <a:r>
              <a:rPr lang="ko-KR" altLang="en-US" sz="1600" b="1">
                <a:solidFill>
                  <a:srgbClr val="FF0000"/>
                </a:solidFill>
              </a:rPr>
              <a:t>개 사용</a:t>
            </a:r>
            <a:r>
              <a:rPr lang="en-US" altLang="ko-KR" sz="1600" b="1">
                <a:solidFill>
                  <a:srgbClr val="FF0000"/>
                </a:solidFill>
              </a:rPr>
              <a:t>, 53,200 LUT </a:t>
            </a:r>
            <a:r>
              <a:rPr lang="ko-KR" altLang="en-US" sz="1600" b="1">
                <a:solidFill>
                  <a:srgbClr val="FF0000"/>
                </a:solidFill>
              </a:rPr>
              <a:t>중에</a:t>
            </a:r>
            <a:r>
              <a:rPr lang="en-US" altLang="ko-KR" sz="1600" b="1">
                <a:solidFill>
                  <a:srgbClr val="FF0000"/>
                </a:solidFill>
              </a:rPr>
              <a:t> 101</a:t>
            </a:r>
            <a:r>
              <a:rPr lang="ko-KR" altLang="en-US" sz="1600" b="1">
                <a:solidFill>
                  <a:srgbClr val="FF0000"/>
                </a:solidFill>
              </a:rPr>
              <a:t>개 사용</a:t>
            </a:r>
            <a:r>
              <a:rPr lang="en-US" altLang="ko-KR" sz="1600" b="1">
                <a:solidFill>
                  <a:srgbClr val="FF0000"/>
                </a:solidFill>
              </a:rPr>
              <a:t>. </a:t>
            </a:r>
          </a:p>
          <a:p>
            <a:r>
              <a:rPr lang="en-US" altLang="ko-KR" sz="1600" b="1">
                <a:solidFill>
                  <a:srgbClr val="FF0000"/>
                </a:solidFill>
              </a:rPr>
              <a:t>Block RAM</a:t>
            </a:r>
            <a:r>
              <a:rPr lang="ko-KR" altLang="en-US" sz="1600" b="1">
                <a:solidFill>
                  <a:srgbClr val="FF0000"/>
                </a:solidFill>
              </a:rPr>
              <a:t>과 </a:t>
            </a:r>
            <a:r>
              <a:rPr lang="en-US" altLang="ko-KR" sz="1600" b="1">
                <a:solidFill>
                  <a:srgbClr val="FF0000"/>
                </a:solidFill>
              </a:rPr>
              <a:t>DSP</a:t>
            </a:r>
            <a:r>
              <a:rPr lang="ko-KR" altLang="en-US" sz="1600" b="1">
                <a:solidFill>
                  <a:srgbClr val="FF0000"/>
                </a:solidFill>
              </a:rPr>
              <a:t>는 사용하지 않음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156" y="3456899"/>
            <a:ext cx="4824536" cy="8309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</a:rPr>
              <a:t>timing constraint = 10ns (</a:t>
            </a:r>
            <a:r>
              <a:rPr lang="ko-KR" altLang="en-US" sz="1600" b="1">
                <a:solidFill>
                  <a:srgbClr val="FF0000"/>
                </a:solidFill>
              </a:rPr>
              <a:t>프로젝트 생성시 설정</a:t>
            </a:r>
            <a:r>
              <a:rPr lang="en-US" altLang="ko-KR" sz="1600" b="1">
                <a:solidFill>
                  <a:srgbClr val="FF0000"/>
                </a:solidFill>
              </a:rPr>
              <a:t>)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b="1" dirty="0">
                <a:solidFill>
                  <a:srgbClr val="FF0000"/>
                </a:solidFill>
              </a:rPr>
              <a:t>Critical path delay </a:t>
            </a:r>
            <a:r>
              <a:rPr lang="en-US" altLang="ko-KR" sz="1600" b="1">
                <a:solidFill>
                  <a:srgbClr val="FF0000"/>
                </a:solidFill>
              </a:rPr>
              <a:t>= 5.806ns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b="1" dirty="0">
                <a:solidFill>
                  <a:srgbClr val="FF0000"/>
                </a:solidFill>
              </a:rPr>
              <a:t>Clock uncertainty </a:t>
            </a:r>
            <a:r>
              <a:rPr lang="en-US" altLang="ko-KR" sz="1600" b="1">
                <a:solidFill>
                  <a:srgbClr val="FF0000"/>
                </a:solidFill>
              </a:rPr>
              <a:t>= 1.25ns (Jitter, Skew)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228690"/>
            <a:ext cx="756084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다시            버튼 클릭하여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synthesis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수행 후 아래의 합성 결과 확인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71133"/>
            <a:ext cx="386083" cy="3397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4" y="1932724"/>
            <a:ext cx="4075899" cy="14882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88" y="4340907"/>
            <a:ext cx="3494980" cy="1491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750" y="1932724"/>
            <a:ext cx="4259745" cy="25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05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Synthesis </a:t>
            </a:r>
            <a:r>
              <a:rPr lang="ko-KR" altLang="en-US"/>
              <a:t>결과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02" y="1448780"/>
            <a:ext cx="6009395" cy="36724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87624" y="3602875"/>
            <a:ext cx="5760640" cy="1626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7624" y="2358833"/>
            <a:ext cx="5760640" cy="1234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71600" y="5361597"/>
            <a:ext cx="6566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입력 </a:t>
            </a:r>
            <a:r>
              <a:rPr lang="en-US" altLang="ko-KR" sz="1600" b="1">
                <a:solidFill>
                  <a:srgbClr val="FF0000"/>
                </a:solidFill>
              </a:rPr>
              <a:t>A[50]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과 출력 </a:t>
            </a:r>
            <a:r>
              <a:rPr lang="en-US" altLang="ko-KR" sz="1600" b="1">
                <a:solidFill>
                  <a:srgbClr val="FF0000"/>
                </a:solidFill>
              </a:rPr>
              <a:t>B[50]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 어떤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interface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형식도 설정하지 않았음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이럴 경우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Vivado HLS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는 디폴트로 기본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memory interface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로 합성함</a:t>
            </a:r>
            <a:endParaRPr lang="ko-KR" altLang="en-US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48264" y="2475725"/>
            <a:ext cx="2080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IP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를 제어 하기 위한 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  <a:sym typeface="Wingdings" panose="05000000000000000000" pitchFamily="2" charset="2"/>
            </a:endParaRPr>
          </a:p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Interface (</a:t>
            </a:r>
            <a:r>
              <a:rPr lang="en-US" altLang="ko-KR" sz="1600" b="1">
                <a:solidFill>
                  <a:srgbClr val="FF0000"/>
                </a:solidFill>
                <a:sym typeface="Wingdings" panose="05000000000000000000" pitchFamily="2" charset="2"/>
              </a:rPr>
              <a:t>clk, rst, start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등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600"/>
              <a:t>Vivado HLS </a:t>
            </a:r>
            <a:r>
              <a:rPr lang="ko-KR" altLang="en-US" sz="2600"/>
              <a:t>이용하여 상수 </a:t>
            </a:r>
            <a:r>
              <a:rPr lang="en-US" altLang="ko-KR" sz="2600"/>
              <a:t>‘5’</a:t>
            </a:r>
            <a:r>
              <a:rPr lang="ko-KR" altLang="en-US" sz="2600"/>
              <a:t>를 더하는 덧셈기 </a:t>
            </a:r>
            <a:r>
              <a:rPr lang="en-US" altLang="ko-KR" sz="2600"/>
              <a:t>IP </a:t>
            </a:r>
            <a:r>
              <a:rPr lang="ko-KR" altLang="en-US" sz="2600"/>
              <a:t>생성</a:t>
            </a:r>
            <a:endParaRPr lang="en-US" altLang="ko-KR" sz="2600"/>
          </a:p>
          <a:p>
            <a:r>
              <a:rPr lang="ko-KR" altLang="en-US" sz="2600">
                <a:solidFill>
                  <a:srgbClr val="0000FF"/>
                </a:solidFill>
              </a:rPr>
              <a:t>덧셈기 </a:t>
            </a:r>
            <a:r>
              <a:rPr lang="en-US" altLang="ko-KR" sz="2600">
                <a:solidFill>
                  <a:srgbClr val="0000FF"/>
                </a:solidFill>
              </a:rPr>
              <a:t>IP</a:t>
            </a:r>
            <a:r>
              <a:rPr lang="ko-KR" altLang="en-US" sz="2600">
                <a:solidFill>
                  <a:srgbClr val="0000FF"/>
                </a:solidFill>
              </a:rPr>
              <a:t>를 이용하여 </a:t>
            </a:r>
            <a:r>
              <a:rPr lang="en-US" altLang="ko-KR" sz="2600">
                <a:solidFill>
                  <a:srgbClr val="0000FF"/>
                </a:solidFill>
              </a:rPr>
              <a:t>array</a:t>
            </a:r>
            <a:r>
              <a:rPr lang="ko-KR" altLang="en-US" sz="2600">
                <a:solidFill>
                  <a:srgbClr val="0000FF"/>
                </a:solidFill>
              </a:rPr>
              <a:t>의 덧셈 수행</a:t>
            </a:r>
            <a:endParaRPr lang="en-US" altLang="ko-KR" sz="2600">
              <a:solidFill>
                <a:srgbClr val="0000FF"/>
              </a:solidFill>
            </a:endParaRPr>
          </a:p>
          <a:p>
            <a:r>
              <a:rPr lang="ko-KR" altLang="en-US" sz="2600"/>
              <a:t>덧셈기 </a:t>
            </a:r>
            <a:r>
              <a:rPr lang="en-US" altLang="ko-KR" sz="2600"/>
              <a:t>IP</a:t>
            </a:r>
            <a:r>
              <a:rPr lang="ko-KR" altLang="en-US" sz="2600"/>
              <a:t>는 </a:t>
            </a:r>
            <a:r>
              <a:rPr lang="en-US" altLang="ko-KR" sz="2600">
                <a:solidFill>
                  <a:srgbClr val="0000FF"/>
                </a:solidFill>
              </a:rPr>
              <a:t>Slave AXI4 Lite Interface</a:t>
            </a:r>
            <a:r>
              <a:rPr lang="ko-KR" altLang="en-US" sz="2600"/>
              <a:t>로 구현</a:t>
            </a:r>
            <a:endParaRPr lang="en-US" altLang="ko-KR" sz="2600"/>
          </a:p>
          <a:p>
            <a:r>
              <a:rPr lang="en-US" altLang="ko-KR" sz="2600"/>
              <a:t>Vivado IP Catalog</a:t>
            </a:r>
            <a:r>
              <a:rPr lang="ko-KR" altLang="en-US" sz="2600"/>
              <a:t>로 </a:t>
            </a:r>
            <a:r>
              <a:rPr lang="en-US" altLang="ko-KR" sz="2600"/>
              <a:t>Export</a:t>
            </a:r>
            <a:r>
              <a:rPr lang="ko-KR" altLang="en-US" sz="2600"/>
              <a:t>하여 </a:t>
            </a:r>
            <a:r>
              <a:rPr lang="en-US" altLang="ko-KR" sz="2600"/>
              <a:t>Vivado Design Suite</a:t>
            </a:r>
            <a:r>
              <a:rPr lang="ko-KR" altLang="en-US" sz="2600"/>
              <a:t>에서 이용</a:t>
            </a:r>
            <a:endParaRPr lang="en-US" altLang="ko-KR" sz="2600"/>
          </a:p>
          <a:p>
            <a:r>
              <a:rPr lang="en-US" altLang="ko-KR" sz="2600"/>
              <a:t>Xilinx SDK </a:t>
            </a:r>
            <a:r>
              <a:rPr lang="ko-KR" altLang="en-US" sz="2600"/>
              <a:t>이용하여 </a:t>
            </a:r>
            <a:r>
              <a:rPr lang="en-US" altLang="ko-KR" sz="2600"/>
              <a:t>SoC </a:t>
            </a:r>
            <a:r>
              <a:rPr lang="ko-KR" altLang="en-US" sz="2600"/>
              <a:t>완성</a:t>
            </a:r>
            <a:endParaRPr lang="en-US" altLang="ko-KR" sz="2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1568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28" y="2040435"/>
            <a:ext cx="6993696" cy="46810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Co-Simulation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 flipH="1">
            <a:off x="3856299" y="2333136"/>
            <a:ext cx="364277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07704" y="1196435"/>
            <a:ext cx="6048672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Solution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Run C/RTL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Cosimulation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또는          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팝업창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뜨면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“Verilog”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선택 후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Co-simulation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완료후 </a:t>
            </a:r>
            <a:r>
              <a:rPr lang="en-US" altLang="ko-KR" u="sng">
                <a:latin typeface="Calibri" panose="020F0502020204030204" pitchFamily="34" charset="0"/>
                <a:cs typeface="Calibri" panose="020F0502020204030204" pitchFamily="34" charset="0"/>
              </a:rPr>
              <a:t>success </a:t>
            </a:r>
            <a:r>
              <a:rPr lang="ko-KR" altLang="en-US" u="sng">
                <a:latin typeface="Calibri" panose="020F0502020204030204" pitchFamily="34" charset="0"/>
                <a:cs typeface="Calibri" panose="020F0502020204030204" pitchFamily="34" charset="0"/>
              </a:rPr>
              <a:t>메시지 확인</a:t>
            </a:r>
            <a:endParaRPr lang="en-US" altLang="ko-KR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848" y="1207158"/>
            <a:ext cx="360040" cy="3764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607" y="2576637"/>
            <a:ext cx="2809393" cy="374349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4830452" y="3789040"/>
            <a:ext cx="613048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H="1">
            <a:off x="6084168" y="5978203"/>
            <a:ext cx="864096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9807" y="3355986"/>
            <a:ext cx="4486103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HLS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통해 합성된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adder5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모듈의 하드웨어 출력과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test_adder5.cpp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만든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golden data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비교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13" y="4927717"/>
            <a:ext cx="4438650" cy="1685925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cxnSp>
        <p:nvCxnSpPr>
          <p:cNvPr id="13" name="직선 화살표 연결선 12"/>
          <p:cNvCxnSpPr/>
          <p:nvPr/>
        </p:nvCxnSpPr>
        <p:spPr>
          <a:xfrm flipH="1">
            <a:off x="2921197" y="2119765"/>
            <a:ext cx="2418734" cy="38584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50213" y="5978203"/>
            <a:ext cx="2304256" cy="25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56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Adder5 </a:t>
            </a:r>
            <a:r>
              <a:rPr lang="ko-KR" altLang="en-US"/>
              <a:t>모듈에 </a:t>
            </a:r>
            <a:r>
              <a:rPr lang="en-US" altLang="ko-KR"/>
              <a:t>Slave AXI4 Lite Interface </a:t>
            </a:r>
            <a:r>
              <a:rPr lang="ko-KR" altLang="en-US"/>
              <a:t>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>
                <a:sym typeface="Wingdings" panose="05000000000000000000" pitchFamily="2" charset="2"/>
              </a:rPr>
              <a:t>입력 </a:t>
            </a:r>
            <a:r>
              <a:rPr lang="en-US" altLang="ko-KR" sz="2400">
                <a:sym typeface="Wingdings" panose="05000000000000000000" pitchFamily="2" charset="2"/>
              </a:rPr>
              <a:t>A[50]</a:t>
            </a:r>
            <a:r>
              <a:rPr lang="ko-KR" altLang="en-US" sz="2400">
                <a:sym typeface="Wingdings" panose="05000000000000000000" pitchFamily="2" charset="2"/>
              </a:rPr>
              <a:t>과 출력 </a:t>
            </a:r>
            <a:r>
              <a:rPr lang="en-US" altLang="ko-KR" sz="2400">
                <a:sym typeface="Wingdings" panose="05000000000000000000" pitchFamily="2" charset="2"/>
              </a:rPr>
              <a:t>B[50]</a:t>
            </a:r>
            <a:r>
              <a:rPr lang="ko-KR" altLang="en-US" sz="2400">
                <a:sym typeface="Wingdings" panose="05000000000000000000" pitchFamily="2" charset="2"/>
              </a:rPr>
              <a:t>가 </a:t>
            </a:r>
            <a:r>
              <a:rPr lang="en-US" altLang="ko-KR" sz="2400">
                <a:sym typeface="Wingdings" panose="05000000000000000000" pitchFamily="2" charset="2"/>
              </a:rPr>
              <a:t>Slave AXI4 Lite Interface</a:t>
            </a:r>
            <a:r>
              <a:rPr lang="ko-KR" altLang="en-US" sz="2400">
                <a:sym typeface="Wingdings" panose="05000000000000000000" pitchFamily="2" charset="2"/>
              </a:rPr>
              <a:t>를 갖도록 설정하고</a:t>
            </a:r>
            <a:r>
              <a:rPr lang="en-US" altLang="ko-KR" sz="2400">
                <a:sym typeface="Wingdings" panose="05000000000000000000" pitchFamily="2" charset="2"/>
              </a:rPr>
              <a:t>, </a:t>
            </a:r>
            <a:r>
              <a:rPr lang="ko-KR" altLang="en-US" sz="2400">
                <a:sym typeface="Wingdings" panose="05000000000000000000" pitchFamily="2" charset="2"/>
              </a:rPr>
              <a:t>다시 합성 </a:t>
            </a:r>
            <a:r>
              <a:rPr lang="en-US" altLang="ko-KR" sz="2400">
                <a:sym typeface="Wingdings" panose="05000000000000000000" pitchFamily="2" charset="2"/>
              </a:rPr>
              <a:t>(Synthesize)</a:t>
            </a:r>
            <a:r>
              <a:rPr lang="ko-KR" altLang="en-US" sz="2400">
                <a:sym typeface="Wingdings" panose="05000000000000000000" pitchFamily="2" charset="2"/>
              </a:rPr>
              <a:t>하고자 함</a:t>
            </a:r>
            <a:r>
              <a:rPr lang="en-US" altLang="ko-KR" sz="240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2400">
                <a:sym typeface="Wingdings" panose="05000000000000000000" pitchFamily="2" charset="2"/>
              </a:rPr>
              <a:t>합성하기 전부터 </a:t>
            </a:r>
            <a:r>
              <a:rPr lang="en-US" altLang="ko-KR" sz="2400">
                <a:sym typeface="Wingdings" panose="05000000000000000000" pitchFamily="2" charset="2"/>
              </a:rPr>
              <a:t>AXI Interface</a:t>
            </a:r>
            <a:r>
              <a:rPr lang="ko-KR" altLang="en-US" sz="2400">
                <a:sym typeface="Wingdings" panose="05000000000000000000" pitchFamily="2" charset="2"/>
              </a:rPr>
              <a:t>를 설정하지 않은 이유</a:t>
            </a:r>
            <a:r>
              <a:rPr lang="en-US" altLang="ko-KR" sz="2400">
                <a:sym typeface="Wingdings" panose="05000000000000000000" pitchFamily="2" charset="2"/>
              </a:rPr>
              <a:t>: Vivado HLS</a:t>
            </a:r>
            <a:r>
              <a:rPr lang="ko-KR" altLang="en-US" sz="2400">
                <a:sym typeface="Wingdings" panose="05000000000000000000" pitchFamily="2" charset="2"/>
              </a:rPr>
              <a:t>의 </a:t>
            </a:r>
            <a:r>
              <a:rPr lang="en-US" altLang="ko-KR" sz="2400">
                <a:sym typeface="Wingdings" panose="05000000000000000000" pitchFamily="2" charset="2"/>
              </a:rPr>
              <a:t>C/RTL-Cosimulation</a:t>
            </a:r>
            <a:r>
              <a:rPr lang="ko-KR" altLang="en-US" sz="2400">
                <a:sym typeface="Wingdings" panose="05000000000000000000" pitchFamily="2" charset="2"/>
              </a:rPr>
              <a:t>가 </a:t>
            </a:r>
            <a:r>
              <a:rPr lang="en-US" altLang="ko-KR" sz="2400">
                <a:sym typeface="Wingdings" panose="05000000000000000000" pitchFamily="2" charset="2"/>
              </a:rPr>
              <a:t>Slave AXI4 Interface</a:t>
            </a:r>
            <a:r>
              <a:rPr lang="ko-KR" altLang="en-US" sz="2400">
                <a:sym typeface="Wingdings" panose="05000000000000000000" pitchFamily="2" charset="2"/>
              </a:rPr>
              <a:t>를 지원하지 않음</a:t>
            </a:r>
            <a:r>
              <a:rPr lang="en-US" altLang="ko-KR" sz="2400">
                <a:sym typeface="Wingdings" panose="05000000000000000000" pitchFamily="2" charset="2"/>
              </a:rPr>
              <a:t>. 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499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74" y="1442738"/>
            <a:ext cx="6301830" cy="47612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입력을 </a:t>
            </a:r>
            <a:r>
              <a:rPr lang="en-US" altLang="ko-KR"/>
              <a:t>AXI Streaming Interface</a:t>
            </a:r>
            <a:r>
              <a:rPr lang="ko-KR" altLang="en-US"/>
              <a:t>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4858827" y="2212251"/>
            <a:ext cx="1061826" cy="34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688841" y="2707824"/>
            <a:ext cx="432048" cy="380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063056" y="2996112"/>
            <a:ext cx="1407247" cy="243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196399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6419" y="268829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7143" y="315257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283" y="4000996"/>
            <a:ext cx="6076020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Directive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탭 선택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입력에서 마우스 우클릭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Insert Directive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Source File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s_axilite (Slave AXI4 Lite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인터페이스</a:t>
            </a: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register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41" y="1524679"/>
            <a:ext cx="2576427" cy="45729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78295" y="1970301"/>
            <a:ext cx="2290532" cy="263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17768" y="183653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65077" y="233217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156583" y="2986073"/>
            <a:ext cx="942601" cy="263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13786" y="2865527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6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156582" y="3249877"/>
            <a:ext cx="942601" cy="263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553200" y="2415923"/>
            <a:ext cx="942601" cy="263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832844" y="316656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7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41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0848"/>
            <a:ext cx="7037763" cy="46606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입력을 </a:t>
            </a:r>
            <a:r>
              <a:rPr lang="en-US" altLang="ko-KR"/>
              <a:t>AXI Streaming Interface</a:t>
            </a:r>
            <a:r>
              <a:rPr lang="ko-KR" altLang="en-US"/>
              <a:t>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2987824" y="3020684"/>
            <a:ext cx="2664296" cy="336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68143" y="2841768"/>
            <a:ext cx="2213227" cy="731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0571" y="1187359"/>
            <a:ext cx="739780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도 같은 방식으로 설정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ko-KR" altLang="en-US" sz="2000" u="sng">
                <a:latin typeface="Calibri" panose="020F0502020204030204" pitchFamily="34" charset="0"/>
                <a:cs typeface="Calibri" panose="020F0502020204030204" pitchFamily="34" charset="0"/>
              </a:rPr>
              <a:t>소스코드에 인터페이스 설정 </a:t>
            </a:r>
            <a:r>
              <a:rPr lang="en-US" altLang="ko-KR" sz="2000" u="sng">
                <a:latin typeface="Calibri" panose="020F0502020204030204" pitchFamily="34" charset="0"/>
                <a:cs typeface="Calibri" panose="020F0502020204030204" pitchFamily="34" charset="0"/>
              </a:rPr>
              <a:t>Directive</a:t>
            </a:r>
            <a:r>
              <a:rPr lang="ko-KR" altLang="en-US" sz="2000" u="sng">
                <a:latin typeface="Calibri" panose="020F0502020204030204" pitchFamily="34" charset="0"/>
                <a:cs typeface="Calibri" panose="020F0502020204030204" pitchFamily="34" charset="0"/>
              </a:rPr>
              <a:t>가 반영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되었는지 확인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571" y="4155261"/>
            <a:ext cx="7200800" cy="646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Directive (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지시자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): HLS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합성시 조건을 부여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합성시 입출력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Interface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Slave AXI4 Lite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인터페이스로 구현하라는 지시자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4932040" y="1895245"/>
            <a:ext cx="504056" cy="106078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0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Synthesis </a:t>
            </a:r>
            <a:r>
              <a:rPr lang="ko-KR" altLang="en-US"/>
              <a:t>수행 후 결과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13" name="TextBox 12"/>
          <p:cNvSpPr txBox="1"/>
          <p:nvPr/>
        </p:nvSpPr>
        <p:spPr>
          <a:xfrm>
            <a:off x="698498" y="6033184"/>
            <a:ext cx="7689926" cy="646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AXI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사용 후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critical path delay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는 늘어났으나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latency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는 줄어들었음을 알 수 있음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AXI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인터페이스 구현을 위해 리소스 사용량도 늘어남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1261651"/>
            <a:ext cx="748883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다시            버튼 클릭하여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synthesis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수행 후 아래의 합성 결과 확인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291829"/>
            <a:ext cx="386083" cy="3397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014054"/>
            <a:ext cx="3163335" cy="1925651"/>
          </a:xfrm>
          <a:prstGeom prst="rect">
            <a:avLst/>
          </a:prstGeom>
          <a:ln w="28575">
            <a:noFill/>
            <a:prstDash val="sysDot"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1886775"/>
            <a:ext cx="3163334" cy="2046282"/>
          </a:xfrm>
          <a:prstGeom prst="rect">
            <a:avLst/>
          </a:prstGeom>
          <a:ln w="28575">
            <a:noFill/>
            <a:prstDash val="sysDot"/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1894988"/>
            <a:ext cx="4486275" cy="37338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067944" y="2492896"/>
            <a:ext cx="4414267" cy="2304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313980" y="2066157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AXI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인터페이스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2428261"/>
            <a:ext cx="3008975" cy="568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1560" y="3427448"/>
            <a:ext cx="3008975" cy="568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1560" y="5445224"/>
            <a:ext cx="3008975" cy="372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33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980728"/>
            <a:ext cx="4629150" cy="4476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Export the RTL Core to IP Catalog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 flipH="1">
            <a:off x="3995936" y="2107335"/>
            <a:ext cx="2963818" cy="132829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6676" y="2455307"/>
            <a:ext cx="3235204" cy="9233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Vivado</a:t>
            </a:r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 Design Suite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에서 사용하는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IP Catalog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에 등록하기 위해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IP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export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시킴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 flipH="1">
            <a:off x="6660232" y="5025430"/>
            <a:ext cx="959768" cy="3545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595" y="5432011"/>
            <a:ext cx="3840853" cy="13779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H="1">
            <a:off x="4788024" y="6597352"/>
            <a:ext cx="1512168" cy="2192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627784" y="5503773"/>
            <a:ext cx="2088232" cy="121770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9512" y="3821455"/>
            <a:ext cx="4680520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Solution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Export RTL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또는          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2000" lvl="1" indent="-342900">
              <a:buFont typeface="+mj-lt"/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IP Catalog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2000" lvl="1" indent="-342900">
              <a:buFont typeface="+mj-lt"/>
              <a:buAutoNum type="arabicPeriod"/>
            </a:pP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Verilog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2000" lvl="1" indent="-342900">
              <a:buFont typeface="+mj-lt"/>
              <a:buAutoNum type="arabicPeriod"/>
            </a:pPr>
            <a:r>
              <a:rPr lang="en-US" altLang="ko-KR" err="1">
                <a:latin typeface="Calibri" panose="020F0502020204030204" pitchFamily="34" charset="0"/>
                <a:cs typeface="Calibri" panose="020F0502020204030204" pitchFamily="34" charset="0"/>
              </a:rPr>
              <a:t>Vivado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Synthesis, place and route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2000" lvl="1" indent="-342900">
              <a:buFont typeface="+mj-lt"/>
              <a:buAutoNum type="arabicPeriod"/>
            </a:pP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</a:p>
          <a:p>
            <a:pPr marL="612000" lvl="1" indent="-342900">
              <a:buFont typeface="+mj-lt"/>
              <a:buAutoNum type="arabicPeriod"/>
            </a:pPr>
            <a:r>
              <a:rPr lang="en-US" altLang="ko-KR" u="sng">
                <a:latin typeface="Calibri" panose="020F0502020204030204" pitchFamily="34" charset="0"/>
                <a:cs typeface="Calibri" panose="020F0502020204030204" pitchFamily="34" charset="0"/>
              </a:rPr>
              <a:t>Finished export RTL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나올 때 까지 기다림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. (P&amp;R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까지 수행 후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IP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생성 등록까지 시간이 좀 소요됨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08" y="3789040"/>
            <a:ext cx="3905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04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77" y="1162969"/>
            <a:ext cx="5892301" cy="56280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Export the RTL Core to IP Catalog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 flipH="1">
            <a:off x="1391339" y="2564904"/>
            <a:ext cx="2088232" cy="28803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1233" y="4365104"/>
            <a:ext cx="520923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생성된 </a:t>
            </a:r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IP </a:t>
            </a:r>
            <a:r>
              <a:rPr lang="ko-KR" altLang="en-US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코어는</a:t>
            </a:r>
            <a:endParaRPr lang="en-US" altLang="ko-KR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solution1/impl/ip/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폴더에 저장됨을 기억하자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685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51442"/>
            <a:ext cx="6563072" cy="55703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Launch the </a:t>
            </a:r>
            <a:r>
              <a:rPr lang="en-US" altLang="ko-KR" dirty="0" err="1"/>
              <a:t>Vivado</a:t>
            </a:r>
            <a:r>
              <a:rPr lang="en-US" altLang="ko-KR" dirty="0"/>
              <a:t> Design Suite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4283968" y="2634665"/>
            <a:ext cx="4464496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Vivado Design Suite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열기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Tools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Settings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선택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 flipH="1">
            <a:off x="1403648" y="1268760"/>
            <a:ext cx="2088232" cy="17281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47664" y="5381540"/>
            <a:ext cx="7344815" cy="646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Vivado HLS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Export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Vivado Design Suite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의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IP Catalog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불러오기 위해 방금 생성한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의 경로를 추가해줘야 함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119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 Catalog</a:t>
            </a:r>
            <a:r>
              <a:rPr lang="ko-KR" altLang="en-US"/>
              <a:t>에서 이용하기 위한 경로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83" y="1196752"/>
            <a:ext cx="6163826" cy="54756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3545" y="5085184"/>
            <a:ext cx="5353255" cy="646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Vivado HLS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Export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시킨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Vivado Design Suite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사용하기 위해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Export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시킨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의 경로를 추가해줘야 함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flipH="1">
            <a:off x="1379579" y="2060848"/>
            <a:ext cx="1752261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H="1">
            <a:off x="3333544" y="3429000"/>
            <a:ext cx="374359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30537" y="194877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9798" y="331692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067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16" y="1314450"/>
            <a:ext cx="7494592" cy="54523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 Catalog</a:t>
            </a:r>
            <a:r>
              <a:rPr lang="ko-KR" altLang="en-US"/>
              <a:t>에서 이용하기 위한 경로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 flipH="1">
            <a:off x="749816" y="2046311"/>
            <a:ext cx="3233936" cy="323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75856" y="2773571"/>
            <a:ext cx="489654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Vivado HLS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에서 생성한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IP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폴더 선택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sp>
        <p:nvSpPr>
          <p:cNvPr id="8" name="직사각형 7"/>
          <p:cNvSpPr/>
          <p:nvPr/>
        </p:nvSpPr>
        <p:spPr>
          <a:xfrm flipH="1">
            <a:off x="6660232" y="6392603"/>
            <a:ext cx="887760" cy="3741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>
            <a:off x="2339752" y="4150592"/>
            <a:ext cx="732819" cy="323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6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Launch </a:t>
            </a:r>
            <a:r>
              <a:rPr lang="en-US" altLang="ko-KR" dirty="0" err="1"/>
              <a:t>Vivado</a:t>
            </a:r>
            <a:r>
              <a:rPr lang="en-US" altLang="ko-KR" dirty="0"/>
              <a:t> HLS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32119"/>
            <a:ext cx="6840760" cy="4275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31640" y="3173086"/>
            <a:ext cx="1080120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27784" y="1253546"/>
            <a:ext cx="39973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Vivado HLS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열기 </a:t>
            </a: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sz="2400" u="sng">
                <a:latin typeface="Calibri" panose="020F0502020204030204" pitchFamily="34" charset="0"/>
                <a:cs typeface="Calibri" panose="020F0502020204030204" pitchFamily="34" charset="0"/>
              </a:rPr>
              <a:t>Vivado </a:t>
            </a:r>
            <a:r>
              <a:rPr lang="ko-KR" altLang="en-US" sz="2400" u="sng">
                <a:latin typeface="Calibri" panose="020F0502020204030204" pitchFamily="34" charset="0"/>
                <a:cs typeface="Calibri" panose="020F0502020204030204" pitchFamily="34" charset="0"/>
              </a:rPr>
              <a:t>아님</a:t>
            </a: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82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40" y="1151993"/>
            <a:ext cx="6277119" cy="55854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 Catalog</a:t>
            </a:r>
            <a:r>
              <a:rPr lang="ko-KR" altLang="en-US"/>
              <a:t>에서 이용하기 위한 경로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 flipH="1">
            <a:off x="3248448" y="3621353"/>
            <a:ext cx="2433464" cy="323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4594173" y="6302424"/>
            <a:ext cx="788328" cy="3840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69845" y="5080595"/>
            <a:ext cx="1483355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확인 후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754580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95143"/>
            <a:ext cx="6423409" cy="54742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Vivado</a:t>
            </a:r>
            <a:r>
              <a:rPr lang="ko-KR" altLang="en-US"/>
              <a:t>에서 프로젝트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1259633" y="2310780"/>
            <a:ext cx="6264696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74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Vivado</a:t>
            </a:r>
            <a:r>
              <a:rPr lang="ko-KR" altLang="en-US"/>
              <a:t>에서 아래의 </a:t>
            </a:r>
            <a:r>
              <a:rPr lang="ko-KR" altLang="en-US" dirty="0"/>
              <a:t>루틴을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/>
              <a:t>Create Block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/>
              <a:t>Add </a:t>
            </a:r>
            <a:r>
              <a:rPr lang="en-US" altLang="ko-KR" dirty="0"/>
              <a:t>IP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ZYNQ7 Processing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ZYNQ7 Processing System </a:t>
            </a:r>
            <a:r>
              <a:rPr lang="ko-KR" altLang="en-US" dirty="0"/>
              <a:t>더블클릭 하여 </a:t>
            </a:r>
            <a:r>
              <a:rPr lang="en-US" altLang="ko-KR" dirty="0"/>
              <a:t>Configuration </a:t>
            </a:r>
            <a:r>
              <a:rPr lang="ko-KR" altLang="en-US" dirty="0"/>
              <a:t>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755576" y="3502967"/>
            <a:ext cx="5351145" cy="461665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기억이 나지 않는 </a:t>
            </a:r>
            <a:r>
              <a:rPr lang="ko-KR" altLang="en-US" sz="24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사람은 이전 </a:t>
            </a:r>
            <a:r>
              <a:rPr lang="en-US" altLang="ko-KR" sz="24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Lab </a:t>
            </a:r>
            <a:r>
              <a:rPr lang="ko-KR" altLang="en-US" sz="24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참조</a:t>
            </a:r>
            <a:endParaRPr lang="ko-KR" altLang="en-US" sz="2400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678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5A70-730E-4A4E-8B7E-FF8B1E20C4F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1200" t="8434" r="8962" b="55107"/>
          <a:stretch/>
        </p:blipFill>
        <p:spPr>
          <a:xfrm>
            <a:off x="1331640" y="1340768"/>
            <a:ext cx="6427797" cy="461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1493" y="5308405"/>
            <a:ext cx="365049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Presets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에서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ZedBoard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선택하여 미리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ZedBoard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용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default setting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40128" y="3052815"/>
            <a:ext cx="1253004" cy="123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84238"/>
          </a:xfrm>
        </p:spPr>
        <p:txBody>
          <a:bodyPr/>
          <a:lstStyle/>
          <a:p>
            <a:r>
              <a:rPr lang="en-US" altLang="ko-KR" dirty="0"/>
              <a:t>Create Processing System (PS)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025259" y="1922603"/>
            <a:ext cx="504056" cy="21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49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91" y="1477814"/>
            <a:ext cx="7551386" cy="52284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Processing System (PS)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1494" y="2902505"/>
            <a:ext cx="401681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. teraterm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통한 결과확인 위해 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47592" y="4665878"/>
            <a:ext cx="350472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3. UART1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제외하고 모두 해제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altLang="ko-KR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GPIO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도 사용하지 않으므로 해제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2188200" y="3345756"/>
            <a:ext cx="2664296" cy="21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91394" y="5582350"/>
            <a:ext cx="900100" cy="21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88782" y="1432941"/>
            <a:ext cx="5006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MIO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Configuration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</a:t>
            </a:r>
            <a:endParaRPr lang="en-US" altLang="ko-KR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291" y="3009291"/>
            <a:ext cx="1332148" cy="21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27784" y="1802273"/>
            <a:ext cx="280831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1. MIO Configuration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직선 화살표 연결선 16"/>
          <p:cNvCxnSpPr>
            <a:stCxn id="16" idx="1"/>
          </p:cNvCxnSpPr>
          <p:nvPr/>
        </p:nvCxnSpPr>
        <p:spPr>
          <a:xfrm flipH="1">
            <a:off x="1748618" y="1986939"/>
            <a:ext cx="879166" cy="10045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88200" y="4519907"/>
            <a:ext cx="1663720" cy="955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83868" y="5582350"/>
            <a:ext cx="183620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4. Timer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도 해제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123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55" y="1107549"/>
            <a:ext cx="7416824" cy="56367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Processing System (PS)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 flipH="1">
            <a:off x="754439" y="2636912"/>
            <a:ext cx="1224136" cy="360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2100496" y="3277503"/>
            <a:ext cx="4559736" cy="583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71800" y="1608445"/>
            <a:ext cx="5436095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PS-PL Configuration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“GP Master AXI Interface”  “M AXI GP0 Interface”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선택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디폴트로 선택되어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있음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1880" y="4077072"/>
            <a:ext cx="531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Zynq PS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AXI Master, Adder5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AXI Slave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사용 예정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02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ZYNQ PS UART </a:t>
            </a:r>
            <a:r>
              <a:rPr lang="ko-KR" altLang="en-US"/>
              <a:t>사용 위한 출력 포트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671637"/>
            <a:ext cx="6419850" cy="3514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8024" y="4536191"/>
            <a:ext cx="382676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FIXED_IO 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우클릭 후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Make External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선택하여 출력 포트 생성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(UART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이용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27984" y="3068960"/>
            <a:ext cx="2952328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62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Adder5 </a:t>
            </a:r>
            <a:r>
              <a:rPr lang="ko-KR" altLang="en-US"/>
              <a:t>모듈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1794520" y="1500000"/>
            <a:ext cx="555496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마우스 우 클릭 후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Adder5 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모듈 추가</a:t>
            </a:r>
            <a:endParaRPr lang="en-US" altLang="ko-K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07" y="2132856"/>
            <a:ext cx="4704754" cy="41928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63386" y="3869255"/>
            <a:ext cx="1944216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443" y="3034442"/>
            <a:ext cx="2828925" cy="29146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55443" y="3667884"/>
            <a:ext cx="1944216" cy="28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633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Adder5 </a:t>
            </a:r>
            <a:r>
              <a:rPr lang="ko-KR" altLang="en-US"/>
              <a:t>모듈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07" y="1440508"/>
            <a:ext cx="7470986" cy="45119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9712" y="1844824"/>
            <a:ext cx="1656184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749198"/>
            <a:ext cx="5113387" cy="32032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524327" y="5592441"/>
            <a:ext cx="783165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83768" y="2345328"/>
            <a:ext cx="568863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 Connection Automation 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클릭하여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ZYNQ PS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와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Adder5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모듈간에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 Interface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로 자동연결</a:t>
            </a:r>
            <a:endParaRPr lang="en-US" altLang="ko-K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Regenerate Layout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564904"/>
            <a:ext cx="6720389" cy="26642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700808"/>
            <a:ext cx="2128413" cy="45406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53200" y="5612755"/>
            <a:ext cx="2339280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03848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520" y="1855542"/>
            <a:ext cx="640871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마우스 우 클릭 후 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Regenerate Layout 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하여 블록도 정돈</a:t>
            </a:r>
            <a:endParaRPr lang="en-US" altLang="ko-K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5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45" y="1225549"/>
            <a:ext cx="5381625" cy="54959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1979712" y="2159174"/>
            <a:ext cx="5372100" cy="102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55976" y="6237311"/>
            <a:ext cx="1123628" cy="484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340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Constant Module </a:t>
            </a:r>
            <a:r>
              <a:rPr lang="ko-KR" altLang="en-US"/>
              <a:t>추가하여 </a:t>
            </a:r>
            <a:r>
              <a:rPr lang="en-US" altLang="ko-KR"/>
              <a:t>ap_start </a:t>
            </a:r>
            <a:r>
              <a:rPr lang="ko-KR" altLang="en-US"/>
              <a:t>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339456"/>
            <a:ext cx="2319127" cy="23820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68760"/>
            <a:ext cx="8203404" cy="30293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9832" y="4339456"/>
            <a:ext cx="5976664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마우스 우 클릭 후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IP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하여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 IP 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추가</a:t>
            </a:r>
            <a:endParaRPr lang="en-US" altLang="ko-KR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Adder5 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모듈의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ap_ctrl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버튼 클릭하여 확장</a:t>
            </a:r>
            <a:endParaRPr lang="en-US" altLang="ko-KR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모듈의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과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adder5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모듈의 </a:t>
            </a:r>
            <a:r>
              <a:rPr lang="en-US" altLang="ko-KR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ap_start</a:t>
            </a:r>
            <a:r>
              <a:rPr lang="ko-KR" alt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연결</a:t>
            </a:r>
            <a:endParaRPr lang="en-US" altLang="ko-K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1407" y="4653137"/>
            <a:ext cx="233928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47864" y="2348880"/>
            <a:ext cx="3888432" cy="1949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59832" y="5530465"/>
            <a:ext cx="5256584" cy="9233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Constant module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을 더블클릭해 보면 항상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‘1’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을 출력하는 것을 알 수 있음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 adder5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모듈의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ap_start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에 항상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을 인가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항상 동작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)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230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최종 블록도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6974835" cy="4187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49" y="3665374"/>
            <a:ext cx="3022501" cy="914178"/>
          </a:xfrm>
          <a:prstGeom prst="rect">
            <a:avLst/>
          </a:prstGeom>
          <a:ln w="28575">
            <a:solidFill>
              <a:srgbClr val="FF0000"/>
            </a:solidFill>
            <a:prstDash val="solid"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3645024"/>
            <a:ext cx="1637928" cy="29482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15816" y="5517232"/>
            <a:ext cx="172895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97760" y="5055567"/>
            <a:ext cx="4392488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마우스 우 클릭 후 </a:t>
            </a:r>
            <a:r>
              <a:rPr lang="en-US" altLang="ko-KR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Validate Design </a:t>
            </a:r>
            <a:r>
              <a:rPr lang="ko-KR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디자인이 유효하면 </a:t>
            </a:r>
            <a:r>
              <a:rPr lang="en-US" altLang="ko-KR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Successful </a:t>
            </a:r>
            <a:r>
              <a:rPr lang="ko-KR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메시지 생성됨 </a:t>
            </a:r>
            <a:endParaRPr lang="en-US" altLang="ko-K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319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아래의 루틴을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Generate Output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Create HDL Wrapper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/>
              <a:t>Generate Bitstream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/>
              <a:t>Export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Export Hardware (Include </a:t>
            </a:r>
            <a:r>
              <a:rPr lang="en-US" altLang="ko-KR" dirty="0" err="1"/>
              <a:t>Bitstream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Launch SDK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684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SDK</a:t>
            </a:r>
            <a:r>
              <a:rPr lang="ko-KR" altLang="en-US"/>
              <a:t>에서 아래의</a:t>
            </a:r>
            <a:r>
              <a:rPr lang="en-US" altLang="ko-KR"/>
              <a:t> </a:t>
            </a:r>
            <a:r>
              <a:rPr lang="ko-KR" altLang="en-US"/>
              <a:t>루틴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SDK</a:t>
            </a:r>
            <a:r>
              <a:rPr lang="ko-KR" altLang="en-US" sz="2000"/>
              <a:t>에서 </a:t>
            </a:r>
            <a:r>
              <a:rPr lang="en-US" altLang="ko-KR" sz="2000"/>
              <a:t>File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New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Application Project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Hello_world</a:t>
            </a:r>
            <a:r>
              <a:rPr lang="ko-KR" altLang="en-US" sz="2000" dirty="0"/>
              <a:t>프로젝트 생성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 err="1"/>
              <a:t>hello_world.c</a:t>
            </a:r>
            <a:r>
              <a:rPr lang="en-US" altLang="ko-KR" sz="2000" dirty="0"/>
              <a:t> </a:t>
            </a:r>
            <a:r>
              <a:rPr lang="ko-KR" altLang="en-US" sz="2000" dirty="0"/>
              <a:t>파일 내용을 지우고</a:t>
            </a:r>
            <a:r>
              <a:rPr lang="en-US" altLang="ko-KR" sz="2000"/>
              <a:t>, </a:t>
            </a:r>
            <a:r>
              <a:rPr lang="ko-KR" altLang="en-US" sz="2000"/>
              <a:t>다음 슬라이드의 </a:t>
            </a:r>
            <a:r>
              <a:rPr lang="en-US" altLang="ko-KR" sz="2000"/>
              <a:t>C </a:t>
            </a:r>
            <a:r>
              <a:rPr lang="ko-KR" altLang="en-US" sz="2000"/>
              <a:t>코드 복사해서 붙임</a:t>
            </a:r>
            <a:r>
              <a:rPr lang="en-US" altLang="ko-KR" sz="200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000"/>
              <a:t>Ctrl+S</a:t>
            </a:r>
            <a:r>
              <a:rPr lang="ko-KR" altLang="en-US" sz="2000"/>
              <a:t>하여 저장</a:t>
            </a:r>
            <a:endParaRPr lang="en-US" altLang="ko-KR" sz="200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/>
              <a:t>Project </a:t>
            </a:r>
            <a:r>
              <a:rPr lang="en-US" altLang="ko-KR" sz="2000">
                <a:sym typeface="Wingdings" panose="05000000000000000000" pitchFamily="2" charset="2"/>
              </a:rPr>
              <a:t> </a:t>
            </a:r>
            <a:r>
              <a:rPr lang="en-US" altLang="ko-KR" sz="2000" dirty="0"/>
              <a:t>Build All </a:t>
            </a:r>
            <a:r>
              <a:rPr lang="ko-KR" altLang="en-US" sz="2000" dirty="0"/>
              <a:t>하여 </a:t>
            </a:r>
            <a:r>
              <a:rPr lang="en-US" altLang="ko-KR" sz="2000" dirty="0"/>
              <a:t>C Code </a:t>
            </a:r>
            <a:r>
              <a:rPr lang="ko-KR" altLang="en-US" sz="2000" dirty="0"/>
              <a:t>컴파일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Xilinx </a:t>
            </a:r>
            <a:r>
              <a:rPr lang="en-US" altLang="ko-KR" sz="2000"/>
              <a:t>Tools 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 </a:t>
            </a:r>
            <a:r>
              <a:rPr lang="en-US" altLang="ko-KR" sz="2000" dirty="0"/>
              <a:t>Program FPGA </a:t>
            </a:r>
            <a:r>
              <a:rPr lang="ko-KR" altLang="en-US" sz="2000" dirty="0"/>
              <a:t>하여 하드웨어 </a:t>
            </a:r>
            <a:r>
              <a:rPr lang="en-US" altLang="ko-KR" sz="2000" dirty="0" err="1"/>
              <a:t>bitstream</a:t>
            </a:r>
            <a:r>
              <a:rPr lang="en-US" altLang="ko-KR" sz="2000" dirty="0"/>
              <a:t> </a:t>
            </a:r>
            <a:r>
              <a:rPr lang="ko-KR" altLang="en-US" sz="2000" dirty="0"/>
              <a:t>다운로드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 err="1"/>
              <a:t>Tera</a:t>
            </a:r>
            <a:r>
              <a:rPr lang="en-US" altLang="ko-KR" sz="2000" dirty="0"/>
              <a:t> Term </a:t>
            </a:r>
            <a:r>
              <a:rPr lang="ko-KR" altLang="en-US" sz="2000" dirty="0"/>
              <a:t>열어서 </a:t>
            </a:r>
            <a:r>
              <a:rPr lang="en-US" altLang="ko-KR" sz="2000" dirty="0"/>
              <a:t>Serial Port </a:t>
            </a:r>
            <a:r>
              <a:rPr lang="ko-KR" altLang="en-US" sz="2000" dirty="0"/>
              <a:t>설정 </a:t>
            </a:r>
            <a:r>
              <a:rPr lang="en-US" altLang="ko-KR" sz="2000" dirty="0"/>
              <a:t>(115,200bps)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000"/>
              <a:t>Hello_world 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 </a:t>
            </a:r>
            <a:r>
              <a:rPr lang="en-US" altLang="ko-KR" sz="2000" dirty="0"/>
              <a:t>Run </a:t>
            </a:r>
            <a:r>
              <a:rPr lang="en-US" altLang="ko-KR" sz="2000"/>
              <a:t>As 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 </a:t>
            </a:r>
            <a:r>
              <a:rPr lang="en-US" altLang="ko-KR" sz="2000" dirty="0"/>
              <a:t>Run </a:t>
            </a:r>
            <a:r>
              <a:rPr lang="en-US" altLang="ko-KR" sz="2000"/>
              <a:t>Configurations 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 </a:t>
            </a:r>
            <a:r>
              <a:rPr lang="en-US" altLang="ko-KR" sz="2000" dirty="0"/>
              <a:t>Xilinx C/C++ application (GDB</a:t>
            </a:r>
            <a:r>
              <a:rPr lang="en-US" altLang="ko-KR" sz="2000"/>
              <a:t>) </a:t>
            </a:r>
            <a:r>
              <a:rPr lang="en-US" altLang="ko-KR" sz="2000">
                <a:sym typeface="Wingdings" panose="05000000000000000000" pitchFamily="2" charset="2"/>
              </a:rPr>
              <a:t> </a:t>
            </a:r>
            <a:r>
              <a:rPr lang="en-US" altLang="ko-KR" sz="2000" dirty="0"/>
              <a:t>RUN </a:t>
            </a:r>
            <a:r>
              <a:rPr lang="ko-KR" altLang="en-US" sz="2000"/>
              <a:t>후 결과 확인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4246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SDK Source Code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5496" y="1196752"/>
            <a:ext cx="901721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#include "platform.h"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#include "xil_types.h"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#include "xil_printf.h"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#include "xadder5_hw.h"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#include "xadder5.h"</a:t>
            </a:r>
          </a:p>
          <a:p>
            <a:endParaRPr lang="ko-KR" alt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static XAdder5 Adder5Instance_Ptr;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init_platform();</a:t>
            </a:r>
          </a:p>
          <a:p>
            <a:endParaRPr lang="ko-KR" alt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print("Start\n\r");</a:t>
            </a:r>
          </a:p>
          <a:p>
            <a:endParaRPr lang="ko-KR" alt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XAdder5_Initialize(&amp;Adder5Instance_Ptr, XPAR_XADDER5_0_DEVICE_ID);</a:t>
            </a:r>
          </a:p>
          <a:p>
            <a:endParaRPr lang="ko-KR" alt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int data_A[50], data_B[50];</a:t>
            </a:r>
          </a:p>
          <a:p>
            <a:r>
              <a:rPr lang="nn-NO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for (int i=0; i&lt;50; i++) data_A[i]=i;</a:t>
            </a:r>
          </a:p>
          <a:p>
            <a:endParaRPr lang="ko-KR" alt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XAdder5_Write_A_Words(&amp;Adder5Instance_Ptr, 0, data_A, 50);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XAdder5_Read_B_Words(&amp;Adder5Instance_Ptr, 0, data_B, 50);</a:t>
            </a:r>
          </a:p>
          <a:p>
            <a:endParaRPr lang="ko-KR" alt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for (int i=0; i&lt;50; i++) xil_printf("%d data_A=%d data_B=%d\n\r", i, data_A[i], data_B[i]);</a:t>
            </a:r>
          </a:p>
          <a:p>
            <a:endParaRPr lang="ko-KR" alt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cleanup_platform();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altLang="ko-KR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ko-KR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60648"/>
            <a:ext cx="2181225" cy="3305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628" y="3911327"/>
            <a:ext cx="2266950" cy="8858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04248" y="2708920"/>
            <a:ext cx="2339752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04248" y="4581128"/>
            <a:ext cx="2339752" cy="259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43902" y="1700808"/>
            <a:ext cx="3600400" cy="7078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소스 코드에 사용되는 함수들이 </a:t>
            </a:r>
            <a:r>
              <a:rPr lang="en-US" altLang="ko-KR" sz="2000" b="1">
                <a:solidFill>
                  <a:srgbClr val="FF0000"/>
                </a:solidFill>
                <a:latin typeface="Courier New" panose="02070309020205020404" pitchFamily="49" charset="0"/>
                <a:ea typeface="휴먼편지체" panose="02030504000101010101" pitchFamily="18" charset="-127"/>
                <a:cs typeface="Courier New" panose="02070309020205020404" pitchFamily="49" charset="0"/>
              </a:rPr>
              <a:t>xadder5.h</a:t>
            </a:r>
            <a:r>
              <a:rPr lang="ko-KR" altLang="en-US" sz="20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 있으므로 참조</a:t>
            </a:r>
            <a:endParaRPr lang="ko-KR" altLang="en-US" sz="2000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667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/>
              <a:t>Based on the equation (B[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]=A[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]+5), see the output on the console as shown below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556792"/>
            <a:ext cx="1440160" cy="51368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50608" y="3573016"/>
            <a:ext cx="4392488" cy="646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data_A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입력으로부터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5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더해서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data_B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 출력됨을 볼 수 있음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363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END</a:t>
            </a:r>
            <a:endParaRPr lang="ko-KR" altLang="en-US" sz="48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216025"/>
            <a:ext cx="5381625" cy="55054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55976" y="6309320"/>
            <a:ext cx="1008112" cy="3701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39753" y="3439507"/>
            <a:ext cx="2448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소스코드를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직접 작성할 것이므로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Next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81186" y="1745473"/>
            <a:ext cx="3050853" cy="3701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1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37" y="1224037"/>
            <a:ext cx="5362575" cy="5486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83768" y="3050162"/>
            <a:ext cx="30243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테스트벤치를 직접 작성할 것이므로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Next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55976" y="6309320"/>
            <a:ext cx="1008112" cy="3701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81186" y="1745473"/>
            <a:ext cx="3050853" cy="3701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16025"/>
            <a:ext cx="5372100" cy="55054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07703" y="2195339"/>
            <a:ext cx="2285159" cy="276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07703" y="2605050"/>
            <a:ext cx="2357167" cy="276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735970" y="3059435"/>
            <a:ext cx="522080" cy="348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84168" y="3968750"/>
            <a:ext cx="203708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보드 선택을 위해 클릭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985" y="3811088"/>
            <a:ext cx="4098995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클럭주기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10ns (Tc)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설정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  HLS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 합성할 때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timing constraint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가 됨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691680" y="2924944"/>
            <a:ext cx="288032" cy="8591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8" idx="2"/>
          </p:cNvCxnSpPr>
          <p:nvPr/>
        </p:nvCxnSpPr>
        <p:spPr>
          <a:xfrm flipV="1">
            <a:off x="6997010" y="3407941"/>
            <a:ext cx="0" cy="5608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24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83" y="1176638"/>
            <a:ext cx="7477125" cy="5619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1883824" y="1532728"/>
            <a:ext cx="86409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67283" y="4221088"/>
            <a:ext cx="5460901" cy="331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48237" y="6356350"/>
            <a:ext cx="1060067" cy="383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228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225550"/>
            <a:ext cx="5381625" cy="54959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07705" y="2924944"/>
            <a:ext cx="446449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148064" y="6265887"/>
            <a:ext cx="1152128" cy="407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7784" y="3826659"/>
            <a:ext cx="4464496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Zedboard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가 선택된 것을 확인 후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626582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61374180-33AE-49D8-9DE2-A20149EEF593}" vid="{0EC5A97F-B3A0-442B-B396-AA0A4FE678D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80300</TotalTime>
  <Words>1860</Words>
  <Application>Microsoft Office PowerPoint</Application>
  <PresentationFormat>화면 슬라이드 쇼(4:3)</PresentationFormat>
  <Paragraphs>303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HY견고딕</vt:lpstr>
      <vt:lpstr>HY헤드라인M</vt:lpstr>
      <vt:lpstr>굴림</vt:lpstr>
      <vt:lpstr>맑은 고딕</vt:lpstr>
      <vt:lpstr>휴먼편지체</vt:lpstr>
      <vt:lpstr>Arial</vt:lpstr>
      <vt:lpstr>Calibri</vt:lpstr>
      <vt:lpstr>Courier New</vt:lpstr>
      <vt:lpstr>Wingdings</vt:lpstr>
      <vt:lpstr>3_기본 디자인</vt:lpstr>
      <vt:lpstr>테마1</vt:lpstr>
      <vt:lpstr>Lab7: SoC Design Flow Using HLS</vt:lpstr>
      <vt:lpstr>실습 내용</vt:lpstr>
      <vt:lpstr>Launch Vivado HLS</vt:lpstr>
      <vt:lpstr>Create Project</vt:lpstr>
      <vt:lpstr>Create Project</vt:lpstr>
      <vt:lpstr>Create Project</vt:lpstr>
      <vt:lpstr>Create Project</vt:lpstr>
      <vt:lpstr>Create Project</vt:lpstr>
      <vt:lpstr>Create Project</vt:lpstr>
      <vt:lpstr>Source Code 추가</vt:lpstr>
      <vt:lpstr>Source Code 추가</vt:lpstr>
      <vt:lpstr>Test Bench 추가 </vt:lpstr>
      <vt:lpstr>Test Bench 추가 </vt:lpstr>
      <vt:lpstr>PowerPoint 프레젠테이션</vt:lpstr>
      <vt:lpstr>Run C Simulation</vt:lpstr>
      <vt:lpstr>Synthesize the Design</vt:lpstr>
      <vt:lpstr>Top Module 설정</vt:lpstr>
      <vt:lpstr>Synthesis 결과 확인</vt:lpstr>
      <vt:lpstr>Synthesis 결과 확인</vt:lpstr>
      <vt:lpstr>Co-Simulation</vt:lpstr>
      <vt:lpstr>Adder5 모듈에 Slave AXI4 Lite Interface 생성</vt:lpstr>
      <vt:lpstr>입력을 AXI Streaming Interface로 변경</vt:lpstr>
      <vt:lpstr>입력을 AXI Streaming Interface로 변경</vt:lpstr>
      <vt:lpstr>Synthesis 수행 후 결과 확인</vt:lpstr>
      <vt:lpstr>Export the RTL Core to IP Catalog</vt:lpstr>
      <vt:lpstr>Export the RTL Core to IP Catalog</vt:lpstr>
      <vt:lpstr>Launch the Vivado Design Suite</vt:lpstr>
      <vt:lpstr>IP Catalog에서 이용하기 위한 경로 추가</vt:lpstr>
      <vt:lpstr>IP Catalog에서 이용하기 위한 경로 추가</vt:lpstr>
      <vt:lpstr>IP Catalog에서 이용하기 위한 경로 추가</vt:lpstr>
      <vt:lpstr>Vivado에서 프로젝트 생성</vt:lpstr>
      <vt:lpstr>Vivado에서 아래의 루틴을 실행</vt:lpstr>
      <vt:lpstr>Create Processing System (PS)</vt:lpstr>
      <vt:lpstr>Create Processing System (PS)</vt:lpstr>
      <vt:lpstr>Create Processing System (PS)</vt:lpstr>
      <vt:lpstr>ZYNQ PS UART 사용 위한 출력 포트 생성</vt:lpstr>
      <vt:lpstr>Adder5 모듈 추가</vt:lpstr>
      <vt:lpstr>Adder5 모듈 추가</vt:lpstr>
      <vt:lpstr>Regenerate Layout</vt:lpstr>
      <vt:lpstr>Constant Module 추가하여 ap_start 입력</vt:lpstr>
      <vt:lpstr>최종 블록도</vt:lpstr>
      <vt:lpstr>아래의 루틴을 실행</vt:lpstr>
      <vt:lpstr>SDK에서 아래의 루틴 실행</vt:lpstr>
      <vt:lpstr>SDK Source Code</vt:lpstr>
      <vt:lpstr>결과 화면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wjyun</dc:creator>
  <cp:lastModifiedBy>Park Sang Yoon</cp:lastModifiedBy>
  <cp:revision>3581</cp:revision>
  <cp:lastPrinted>2016-10-19T09:12:29Z</cp:lastPrinted>
  <dcterms:created xsi:type="dcterms:W3CDTF">2013-04-01T07:13:57Z</dcterms:created>
  <dcterms:modified xsi:type="dcterms:W3CDTF">2020-06-09T09:31:04Z</dcterms:modified>
</cp:coreProperties>
</file>